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92" name="图片占位符 2"/>
          <p:cNvSpPr/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文本占位符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2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文本占位符 3"/>
          <p:cNvSpPr/>
          <p:nvPr>
            <p:ph type="body" sz="quarter" idx="21"/>
          </p:nvPr>
        </p:nvSpPr>
        <p:spPr>
          <a:xfrm>
            <a:off x="839786" y="2057400"/>
            <a:ext cx="3932242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95181" y="6414762"/>
            <a:ext cx="258620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jpeg"/><Relationship Id="rId7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3"/>
          <p:cNvGrpSpPr/>
          <p:nvPr/>
        </p:nvGrpSpPr>
        <p:grpSpPr>
          <a:xfrm>
            <a:off x="-12703" y="-278"/>
            <a:ext cx="12217403" cy="533959"/>
            <a:chOff x="-1" y="-2"/>
            <a:chExt cx="12217402" cy="533957"/>
          </a:xfrm>
        </p:grpSpPr>
        <p:grpSp>
          <p:nvGrpSpPr>
            <p:cNvPr id="105" name="矩形 4"/>
            <p:cNvGrpSpPr/>
            <p:nvPr/>
          </p:nvGrpSpPr>
          <p:grpSpPr>
            <a:xfrm>
              <a:off x="-2" y="-3"/>
              <a:ext cx="12204692" cy="496711"/>
              <a:chOff x="0" y="-1"/>
              <a:chExt cx="12204691" cy="496709"/>
            </a:xfrm>
          </p:grpSpPr>
          <p:sp>
            <p:nvSpPr>
              <p:cNvPr id="103" name="矩形"/>
              <p:cNvSpPr/>
              <p:nvPr/>
            </p:nvSpPr>
            <p:spPr>
              <a:xfrm>
                <a:off x="-1" y="-2"/>
                <a:ext cx="12204692" cy="496711"/>
              </a:xfrm>
              <a:prstGeom prst="rect">
                <a:avLst/>
              </a:prstGeom>
              <a:solidFill>
                <a:srgbClr val="087D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imSun"/>
                    <a:ea typeface="SimSun"/>
                    <a:cs typeface="SimSun"/>
                    <a:sym typeface="SimSun"/>
                  </a:defRPr>
                </a:pPr>
              </a:p>
            </p:txBody>
          </p:sp>
          <p:sp>
            <p:nvSpPr>
              <p:cNvPr id="104" name="3 .2 数据分析框架-时间时距模式分析"/>
              <p:cNvSpPr txBox="1"/>
              <p:nvPr/>
            </p:nvSpPr>
            <p:spPr>
              <a:xfrm>
                <a:off x="45766" y="74138"/>
                <a:ext cx="12113158" cy="3484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3 .2</a:t>
                </a:r>
                <a:r>
                  <a:rPr>
                    <a:latin typeface="SimSun"/>
                    <a:ea typeface="SimSun"/>
                    <a:cs typeface="SimSun"/>
                    <a:sym typeface="SimSun"/>
                  </a:rPr>
                  <a:t> 数据分析框架-时间时距模式分析</a:t>
                </a:r>
              </a:p>
            </p:txBody>
          </p:sp>
        </p:grpSp>
        <p:pic>
          <p:nvPicPr>
            <p:cNvPr id="106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2191" y="68295"/>
              <a:ext cx="2297355" cy="3601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487049" y="68295"/>
              <a:ext cx="2550873" cy="272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矩形 7"/>
            <p:cNvSpPr/>
            <p:nvPr/>
          </p:nvSpPr>
          <p:spPr>
            <a:xfrm>
              <a:off x="12712" y="496702"/>
              <a:ext cx="12204689" cy="37254"/>
            </a:xfrm>
            <a:prstGeom prst="rect">
              <a:avLst/>
            </a:prstGeom>
            <a:solidFill>
              <a:srgbClr val="084A9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</p:grpSp>
      <p:sp>
        <p:nvSpPr>
          <p:cNvPr id="110" name="矩形"/>
          <p:cNvSpPr/>
          <p:nvPr/>
        </p:nvSpPr>
        <p:spPr>
          <a:xfrm>
            <a:off x="6676766" y="685341"/>
            <a:ext cx="5393833" cy="5888896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115" name="成组"/>
          <p:cNvGrpSpPr/>
          <p:nvPr/>
        </p:nvGrpSpPr>
        <p:grpSpPr>
          <a:xfrm>
            <a:off x="96471" y="4139600"/>
            <a:ext cx="6402778" cy="1597461"/>
            <a:chOff x="0" y="0"/>
            <a:chExt cx="6402777" cy="1597460"/>
          </a:xfrm>
        </p:grpSpPr>
        <p:grpSp>
          <p:nvGrpSpPr>
            <p:cNvPr id="113" name="成组"/>
            <p:cNvGrpSpPr/>
            <p:nvPr/>
          </p:nvGrpSpPr>
          <p:grpSpPr>
            <a:xfrm>
              <a:off x="0" y="0"/>
              <a:ext cx="6402778" cy="1597461"/>
              <a:chOff x="0" y="0"/>
              <a:chExt cx="6402777" cy="1597460"/>
            </a:xfrm>
          </p:grpSpPr>
          <p:sp>
            <p:nvSpPr>
              <p:cNvPr id="111" name="矩形"/>
              <p:cNvSpPr/>
              <p:nvPr/>
            </p:nvSpPr>
            <p:spPr>
              <a:xfrm>
                <a:off x="-1" y="-1"/>
                <a:ext cx="6402778" cy="1597462"/>
              </a:xfrm>
              <a:prstGeom prst="rect">
                <a:avLst/>
              </a:prstGeom>
              <a:solidFill>
                <a:srgbClr val="C0C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>
                  <a:defRPr sz="2400">
                    <a:latin typeface="SimSun"/>
                    <a:ea typeface="SimSun"/>
                    <a:cs typeface="SimSun"/>
                    <a:sym typeface="SimSun"/>
                  </a:defRPr>
                </a:pPr>
              </a:p>
            </p:txBody>
          </p:sp>
          <p:sp>
            <p:nvSpPr>
              <p:cNvPr id="112" name="1.3. 使用半正矢公式计算得每段子轨迹的长度再累加得总轨迹长度"/>
              <p:cNvSpPr txBox="1"/>
              <p:nvPr/>
            </p:nvSpPr>
            <p:spPr>
              <a:xfrm>
                <a:off x="-1" y="0"/>
                <a:ext cx="6402778" cy="7010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>
                  <a:defRPr sz="2400">
                    <a:latin typeface="SimSun"/>
                    <a:ea typeface="SimSun"/>
                    <a:cs typeface="SimSun"/>
                    <a:sym typeface="SimSun"/>
                  </a:defRPr>
                </a:lvl1pPr>
              </a:lstStyle>
              <a:p>
                <a:pPr/>
                <a:r>
                  <a:t>1.3. 使用半正矢公式计算得每段子轨迹的长度再累加得总轨迹长度</a:t>
                </a:r>
              </a:p>
            </p:txBody>
          </p:sp>
        </p:grpSp>
        <p:pic>
          <p:nvPicPr>
            <p:cNvPr id="114" name="截屏2024-05-27 20.59.15.png" descr="截屏2024-05-27 20.59.1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905" y="745614"/>
              <a:ext cx="6324966" cy="7906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18" name="成组"/>
          <p:cNvGrpSpPr/>
          <p:nvPr/>
        </p:nvGrpSpPr>
        <p:grpSpPr>
          <a:xfrm>
            <a:off x="96470" y="1610243"/>
            <a:ext cx="6402778" cy="1063345"/>
            <a:chOff x="0" y="0"/>
            <a:chExt cx="6402776" cy="1063344"/>
          </a:xfrm>
        </p:grpSpPr>
        <p:sp>
          <p:nvSpPr>
            <p:cNvPr id="116" name="矩形"/>
            <p:cNvSpPr/>
            <p:nvPr/>
          </p:nvSpPr>
          <p:spPr>
            <a:xfrm>
              <a:off x="-1" y="0"/>
              <a:ext cx="6402778" cy="1063346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  <p:sp>
          <p:nvSpPr>
            <p:cNvPr id="117" name="1.1.认为地球是一个半径为 r 的球体，使用经度（lon） 纬度（lat）表示点位…"/>
            <p:cNvSpPr txBox="1"/>
            <p:nvPr/>
          </p:nvSpPr>
          <p:spPr>
            <a:xfrm>
              <a:off x="-1" y="66854"/>
              <a:ext cx="6402778" cy="929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  <a:r>
                <a:t>1.1.认为地球是一个半径为 r 的球体，使用经度（lon） 纬度（lat）表示点位</a:t>
              </a:r>
            </a:p>
            <a:p>
              <a:pPr>
                <a:defRPr>
                  <a:latin typeface="SimSun"/>
                  <a:ea typeface="SimSun"/>
                  <a:cs typeface="SimSun"/>
                  <a:sym typeface="SimSun"/>
                </a:defRPr>
              </a:pPr>
              <a:r>
                <a:t>*r取 6371000 米</a:t>
              </a:r>
            </a:p>
          </p:txBody>
        </p:sp>
      </p:grpSp>
      <p:grpSp>
        <p:nvGrpSpPr>
          <p:cNvPr id="122" name="成组"/>
          <p:cNvGrpSpPr/>
          <p:nvPr/>
        </p:nvGrpSpPr>
        <p:grpSpPr>
          <a:xfrm>
            <a:off x="96470" y="2771499"/>
            <a:ext cx="6402778" cy="1270191"/>
            <a:chOff x="0" y="0"/>
            <a:chExt cx="6402776" cy="1270190"/>
          </a:xfrm>
        </p:grpSpPr>
        <p:sp>
          <p:nvSpPr>
            <p:cNvPr id="119" name="矩形"/>
            <p:cNvSpPr/>
            <p:nvPr/>
          </p:nvSpPr>
          <p:spPr>
            <a:xfrm>
              <a:off x="-1" y="-1"/>
              <a:ext cx="6402778" cy="1270191"/>
            </a:xfrm>
            <a:prstGeom prst="rect">
              <a:avLst/>
            </a:prstGeom>
            <a:solidFill>
              <a:srgbClr val="D6D6D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  <p:sp>
          <p:nvSpPr>
            <p:cNvPr id="120" name="1.2.有序骑行轨迹（List）： n 个点组成的列表（经过预处理）"/>
            <p:cNvSpPr txBox="1"/>
            <p:nvPr/>
          </p:nvSpPr>
          <p:spPr>
            <a:xfrm>
              <a:off x="-1" y="-1"/>
              <a:ext cx="6402778" cy="701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SimSun"/>
                  <a:ea typeface="SimSun"/>
                  <a:cs typeface="SimSun"/>
                  <a:sym typeface="SimSun"/>
                </a:defRPr>
              </a:lvl1pPr>
            </a:lstStyle>
            <a:p>
              <a:pPr/>
              <a:r>
                <a:t>1.2.有序骑行轨迹（List）： n 个点组成的列表（经过预处理）</a:t>
              </a:r>
            </a:p>
          </p:txBody>
        </p:sp>
        <p:pic>
          <p:nvPicPr>
            <p:cNvPr id="121" name="已粘贴的影片.png" descr="已粘贴的影片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4433" y="711456"/>
              <a:ext cx="6253910" cy="497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5" name="成组"/>
          <p:cNvGrpSpPr/>
          <p:nvPr/>
        </p:nvGrpSpPr>
        <p:grpSpPr>
          <a:xfrm>
            <a:off x="96469" y="5840681"/>
            <a:ext cx="6402778" cy="875029"/>
            <a:chOff x="0" y="0"/>
            <a:chExt cx="6402777" cy="875027"/>
          </a:xfrm>
        </p:grpSpPr>
        <p:sp>
          <p:nvSpPr>
            <p:cNvPr id="123" name="矩形"/>
            <p:cNvSpPr/>
            <p:nvPr/>
          </p:nvSpPr>
          <p:spPr>
            <a:xfrm>
              <a:off x="-1" y="0"/>
              <a:ext cx="6402778" cy="875029"/>
            </a:xfrm>
            <a:prstGeom prst="rect">
              <a:avLst/>
            </a:prstGeom>
            <a:solidFill>
              <a:srgbClr val="8DAB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  <p:sp>
          <p:nvSpPr>
            <p:cNvPr id="124" name="2.再计算起止时间戳之间的差值，汇总统计为骑行时长直方图"/>
            <p:cNvSpPr txBox="1"/>
            <p:nvPr/>
          </p:nvSpPr>
          <p:spPr>
            <a:xfrm>
              <a:off x="-1" y="1"/>
              <a:ext cx="6402778" cy="701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  <a:r>
                <a:t>2.再计算起止时间戳之间的差值，汇总统计为骑行</a:t>
              </a:r>
              <a:r>
                <a:rPr>
                  <a:solidFill>
                    <a:srgbClr val="FF2600"/>
                  </a:solidFill>
                </a:rPr>
                <a:t>时长直方图</a:t>
              </a:r>
            </a:p>
          </p:txBody>
        </p:sp>
      </p:grpSp>
      <p:grpSp>
        <p:nvGrpSpPr>
          <p:cNvPr id="128" name="成组"/>
          <p:cNvGrpSpPr/>
          <p:nvPr/>
        </p:nvGrpSpPr>
        <p:grpSpPr>
          <a:xfrm>
            <a:off x="96469" y="631592"/>
            <a:ext cx="6402778" cy="875031"/>
            <a:chOff x="0" y="0"/>
            <a:chExt cx="6402777" cy="875029"/>
          </a:xfrm>
        </p:grpSpPr>
        <p:sp>
          <p:nvSpPr>
            <p:cNvPr id="126" name="矩形"/>
            <p:cNvSpPr/>
            <p:nvPr/>
          </p:nvSpPr>
          <p:spPr>
            <a:xfrm>
              <a:off x="-1" y="-1"/>
              <a:ext cx="6402778" cy="875031"/>
            </a:xfrm>
            <a:prstGeom prst="rect">
              <a:avLst/>
            </a:prstGeom>
            <a:solidFill>
              <a:srgbClr val="C2D6E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  <p:sp>
          <p:nvSpPr>
            <p:cNvPr id="127" name="1.首先使用半正矢公式计算轨迹长度，并汇总统计为距离直方图"/>
            <p:cNvSpPr txBox="1"/>
            <p:nvPr/>
          </p:nvSpPr>
          <p:spPr>
            <a:xfrm>
              <a:off x="-1" y="0"/>
              <a:ext cx="6402778" cy="7010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  <a:r>
                <a:t>1.首先使用半正矢公式计算轨迹长度，并汇总统计为</a:t>
              </a:r>
              <a:r>
                <a:rPr>
                  <a:solidFill>
                    <a:srgbClr val="FF2600"/>
                  </a:solidFill>
                </a:rPr>
                <a:t>距离直方图</a:t>
              </a:r>
            </a:p>
          </p:txBody>
        </p:sp>
      </p:grpSp>
      <p:pic>
        <p:nvPicPr>
          <p:cNvPr id="129" name="已粘贴的影片.png" descr="已粘贴的影片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16000" y="877223"/>
            <a:ext cx="5115367" cy="26907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已粘贴的影片.png" descr="已粘贴的影片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35894" y="3703882"/>
            <a:ext cx="5075579" cy="2696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组合 3"/>
          <p:cNvGrpSpPr/>
          <p:nvPr/>
        </p:nvGrpSpPr>
        <p:grpSpPr>
          <a:xfrm>
            <a:off x="-12703" y="-276"/>
            <a:ext cx="12217403" cy="533958"/>
            <a:chOff x="-1" y="0"/>
            <a:chExt cx="12217402" cy="533956"/>
          </a:xfrm>
        </p:grpSpPr>
        <p:grpSp>
          <p:nvGrpSpPr>
            <p:cNvPr id="134" name="矩形 4"/>
            <p:cNvGrpSpPr/>
            <p:nvPr/>
          </p:nvGrpSpPr>
          <p:grpSpPr>
            <a:xfrm>
              <a:off x="-2" y="-1"/>
              <a:ext cx="12204692" cy="496710"/>
              <a:chOff x="0" y="0"/>
              <a:chExt cx="12204691" cy="496708"/>
            </a:xfrm>
          </p:grpSpPr>
          <p:sp>
            <p:nvSpPr>
              <p:cNvPr id="132" name="矩形"/>
              <p:cNvSpPr/>
              <p:nvPr/>
            </p:nvSpPr>
            <p:spPr>
              <a:xfrm>
                <a:off x="-1" y="0"/>
                <a:ext cx="12204692" cy="496709"/>
              </a:xfrm>
              <a:prstGeom prst="rect">
                <a:avLst/>
              </a:prstGeom>
              <a:solidFill>
                <a:srgbClr val="087D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imSun"/>
                    <a:ea typeface="SimSun"/>
                    <a:cs typeface="SimSun"/>
                    <a:sym typeface="SimSun"/>
                  </a:defRPr>
                </a:pPr>
              </a:p>
            </p:txBody>
          </p:sp>
          <p:sp>
            <p:nvSpPr>
              <p:cNvPr id="133" name="3 .2 数据分析框架-时间时距模式分析"/>
              <p:cNvSpPr txBox="1"/>
              <p:nvPr/>
            </p:nvSpPr>
            <p:spPr>
              <a:xfrm>
                <a:off x="45766" y="74141"/>
                <a:ext cx="12113158" cy="3484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3 .2</a:t>
                </a:r>
                <a:r>
                  <a:rPr>
                    <a:latin typeface="SimSun"/>
                    <a:ea typeface="SimSun"/>
                    <a:cs typeface="SimSun"/>
                    <a:sym typeface="SimSun"/>
                  </a:rPr>
                  <a:t> 数据分析框架-时间通勤模式分析框架</a:t>
                </a:r>
              </a:p>
            </p:txBody>
          </p:sp>
        </p:grpSp>
        <p:pic>
          <p:nvPicPr>
            <p:cNvPr id="135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2191" y="68295"/>
              <a:ext cx="2297355" cy="360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487049" y="68295"/>
              <a:ext cx="2550873" cy="27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矩形 7"/>
            <p:cNvSpPr/>
            <p:nvPr/>
          </p:nvSpPr>
          <p:spPr>
            <a:xfrm>
              <a:off x="12712" y="496703"/>
              <a:ext cx="12204689" cy="37254"/>
            </a:xfrm>
            <a:prstGeom prst="rect">
              <a:avLst/>
            </a:prstGeom>
            <a:solidFill>
              <a:srgbClr val="084A9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</p:grpSp>
      <p:sp>
        <p:nvSpPr>
          <p:cNvPr id="139" name="矩形 6"/>
          <p:cNvSpPr/>
          <p:nvPr/>
        </p:nvSpPr>
        <p:spPr>
          <a:xfrm>
            <a:off x="7835289" y="634043"/>
            <a:ext cx="4298291" cy="6081301"/>
          </a:xfrm>
          <a:prstGeom prst="rect">
            <a:avLst/>
          </a:prstGeom>
          <a:solidFill>
            <a:srgbClr val="2E75B6">
              <a:alpha val="6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2400"/>
            </a:pPr>
          </a:p>
        </p:txBody>
      </p:sp>
      <p:sp>
        <p:nvSpPr>
          <p:cNvPr id="140" name="矩形 7"/>
          <p:cNvSpPr/>
          <p:nvPr/>
        </p:nvSpPr>
        <p:spPr>
          <a:xfrm>
            <a:off x="3802069" y="3014292"/>
            <a:ext cx="3919533" cy="3701051"/>
          </a:xfrm>
          <a:prstGeom prst="rect">
            <a:avLst/>
          </a:prstGeom>
          <a:solidFill>
            <a:srgbClr val="9DC3E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2400"/>
            </a:pPr>
          </a:p>
        </p:txBody>
      </p:sp>
      <p:sp>
        <p:nvSpPr>
          <p:cNvPr id="141" name="矩形 8"/>
          <p:cNvSpPr/>
          <p:nvPr/>
        </p:nvSpPr>
        <p:spPr>
          <a:xfrm>
            <a:off x="73041" y="634044"/>
            <a:ext cx="3615342" cy="6081301"/>
          </a:xfrm>
          <a:prstGeom prst="rect">
            <a:avLst/>
          </a:prstGeom>
          <a:solidFill>
            <a:srgbClr val="BDD7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2400"/>
            </a:pPr>
          </a:p>
        </p:txBody>
      </p:sp>
      <p:pic>
        <p:nvPicPr>
          <p:cNvPr id="142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37616" y="514794"/>
            <a:ext cx="3919531" cy="25639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5" name="3.最后将每个小时的订单数量除以当前工作日的总订单数量，得到每个小时的订单占比"/>
          <p:cNvGrpSpPr/>
          <p:nvPr/>
        </p:nvGrpSpPr>
        <p:grpSpPr>
          <a:xfrm>
            <a:off x="7950616" y="3265674"/>
            <a:ext cx="4067638" cy="1197317"/>
            <a:chOff x="0" y="-1"/>
            <a:chExt cx="4067636" cy="1197316"/>
          </a:xfrm>
        </p:grpSpPr>
        <p:sp>
          <p:nvSpPr>
            <p:cNvPr id="143" name="矩形"/>
            <p:cNvSpPr/>
            <p:nvPr/>
          </p:nvSpPr>
          <p:spPr>
            <a:xfrm>
              <a:off x="-1" y="-2"/>
              <a:ext cx="4067638" cy="1197318"/>
            </a:xfrm>
            <a:prstGeom prst="rect">
              <a:avLst/>
            </a:prstGeom>
            <a:solidFill>
              <a:srgbClr val="2E75B6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  <p:sp>
          <p:nvSpPr>
            <p:cNvPr id="144" name="3.最后将每个小时的订单数量除以当前工作日的总订单数量，得到每个小时的订单占比"/>
            <p:cNvSpPr txBox="1"/>
            <p:nvPr/>
          </p:nvSpPr>
          <p:spPr>
            <a:xfrm>
              <a:off x="-1" y="0"/>
              <a:ext cx="4067638" cy="100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400">
                  <a:latin typeface="SimSun"/>
                  <a:ea typeface="SimSun"/>
                  <a:cs typeface="SimSun"/>
                  <a:sym typeface="SimSun"/>
                </a:defRPr>
              </a:lvl1pPr>
            </a:lstStyle>
            <a:p>
              <a:pPr/>
              <a:r>
                <a:t>3.最后将每个小时的订单数量除以当前工作日的总订单数量，得到每个小时的订单占比</a:t>
              </a:r>
            </a:p>
          </p:txBody>
        </p:sp>
      </p:grpSp>
      <p:grpSp>
        <p:nvGrpSpPr>
          <p:cNvPr id="148" name="2.再对每一个工作日按二十四小时统计每一个小时内的订单数量"/>
          <p:cNvGrpSpPr/>
          <p:nvPr/>
        </p:nvGrpSpPr>
        <p:grpSpPr>
          <a:xfrm>
            <a:off x="7950616" y="2049010"/>
            <a:ext cx="4067638" cy="1186321"/>
            <a:chOff x="0" y="0"/>
            <a:chExt cx="4067636" cy="1186320"/>
          </a:xfrm>
        </p:grpSpPr>
        <p:sp>
          <p:nvSpPr>
            <p:cNvPr id="146" name="矩形"/>
            <p:cNvSpPr/>
            <p:nvPr/>
          </p:nvSpPr>
          <p:spPr>
            <a:xfrm>
              <a:off x="-1" y="-1"/>
              <a:ext cx="4067638" cy="1186321"/>
            </a:xfrm>
            <a:prstGeom prst="rect">
              <a:avLst/>
            </a:prstGeom>
            <a:solidFill>
              <a:srgbClr val="9DC3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  <p:sp>
          <p:nvSpPr>
            <p:cNvPr id="147" name="2.再对每一个工作日按二十四小时统计每一个小时内的订单数量"/>
            <p:cNvSpPr txBox="1"/>
            <p:nvPr/>
          </p:nvSpPr>
          <p:spPr>
            <a:xfrm>
              <a:off x="-1" y="0"/>
              <a:ext cx="4067638" cy="100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  <a:r>
                <a:t>2.再对每一个工作日按</a:t>
              </a:r>
              <a:r>
                <a:rPr>
                  <a:solidFill>
                    <a:srgbClr val="E93324"/>
                  </a:solidFill>
                </a:rPr>
                <a:t>二十四小</a:t>
              </a:r>
              <a:r>
                <a:t>时统计每一个小时内的订单数量</a:t>
              </a:r>
            </a:p>
          </p:txBody>
        </p:sp>
      </p:grpSp>
      <p:grpSp>
        <p:nvGrpSpPr>
          <p:cNvPr id="151" name="1.首先将骑行数据的开始时间按照工作日分组汇总"/>
          <p:cNvGrpSpPr/>
          <p:nvPr/>
        </p:nvGrpSpPr>
        <p:grpSpPr>
          <a:xfrm>
            <a:off x="7950616" y="1216247"/>
            <a:ext cx="4067638" cy="802420"/>
            <a:chOff x="0" y="0"/>
            <a:chExt cx="4067636" cy="802418"/>
          </a:xfrm>
        </p:grpSpPr>
        <p:sp>
          <p:nvSpPr>
            <p:cNvPr id="149" name="矩形"/>
            <p:cNvSpPr/>
            <p:nvPr/>
          </p:nvSpPr>
          <p:spPr>
            <a:xfrm>
              <a:off x="-1" y="-1"/>
              <a:ext cx="4067638" cy="802420"/>
            </a:xfrm>
            <a:prstGeom prst="rect">
              <a:avLst/>
            </a:prstGeom>
            <a:solidFill>
              <a:srgbClr val="C2D6E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  <p:sp>
          <p:nvSpPr>
            <p:cNvPr id="150" name="1.首先将骑行数据的开始时间按照工作日分组汇总"/>
            <p:cNvSpPr txBox="1"/>
            <p:nvPr/>
          </p:nvSpPr>
          <p:spPr>
            <a:xfrm>
              <a:off x="-1" y="-1"/>
              <a:ext cx="4067638" cy="701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  <a:r>
                <a:t>1.首先将骑行数据的开始时间按照</a:t>
              </a:r>
              <a:r>
                <a:rPr>
                  <a:solidFill>
                    <a:srgbClr val="E93324"/>
                  </a:solidFill>
                </a:rPr>
                <a:t>工作日</a:t>
              </a:r>
              <a:r>
                <a:t>分组汇总</a:t>
              </a:r>
            </a:p>
          </p:txBody>
        </p:sp>
      </p:grpSp>
      <p:pic>
        <p:nvPicPr>
          <p:cNvPr id="152" name="已粘贴的影片.png" descr="已粘贴的影片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49913" y="4441433"/>
            <a:ext cx="4269044" cy="2221985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.按时间戳汇总统计"/>
          <p:cNvSpPr txBox="1"/>
          <p:nvPr/>
        </p:nvSpPr>
        <p:spPr>
          <a:xfrm>
            <a:off x="7950617" y="676845"/>
            <a:ext cx="2779620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c.按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时间戳</a:t>
            </a:r>
            <a:r>
              <a:t>汇总统计</a:t>
            </a:r>
          </a:p>
        </p:txBody>
      </p:sp>
      <p:grpSp>
        <p:nvGrpSpPr>
          <p:cNvPr id="156" name="成组"/>
          <p:cNvGrpSpPr/>
          <p:nvPr/>
        </p:nvGrpSpPr>
        <p:grpSpPr>
          <a:xfrm>
            <a:off x="130965" y="3023471"/>
            <a:ext cx="3499496" cy="1019472"/>
            <a:chOff x="0" y="-1"/>
            <a:chExt cx="3499494" cy="1019471"/>
          </a:xfrm>
        </p:grpSpPr>
        <p:sp>
          <p:nvSpPr>
            <p:cNvPr id="154" name="矩形"/>
            <p:cNvSpPr/>
            <p:nvPr/>
          </p:nvSpPr>
          <p:spPr>
            <a:xfrm>
              <a:off x="1209" y="-2"/>
              <a:ext cx="3497083" cy="1019472"/>
            </a:xfrm>
            <a:prstGeom prst="rect">
              <a:avLst/>
            </a:prstGeom>
            <a:solidFill>
              <a:srgbClr val="2E75B6">
                <a:alpha val="6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  <p:sp>
          <p:nvSpPr>
            <p:cNvPr id="155" name="2.依据上述公式按天汇总、按工作日汇总计算单车周转率。"/>
            <p:cNvSpPr txBox="1"/>
            <p:nvPr/>
          </p:nvSpPr>
          <p:spPr>
            <a:xfrm>
              <a:off x="0" y="0"/>
              <a:ext cx="3499496" cy="100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  <a:r>
                <a:t>2.依据上述公式</a:t>
              </a:r>
              <a:r>
                <a:rPr>
                  <a:solidFill>
                    <a:srgbClr val="FF2600"/>
                  </a:solidFill>
                </a:rPr>
                <a:t>按天汇总</a:t>
              </a:r>
              <a:r>
                <a:t>、</a:t>
              </a:r>
              <a:r>
                <a:rPr>
                  <a:solidFill>
                    <a:srgbClr val="FF2600"/>
                  </a:solidFill>
                </a:rPr>
                <a:t>按工作日</a:t>
              </a:r>
              <a:r>
                <a:t>汇总计算单车周转率。</a:t>
              </a:r>
            </a:p>
          </p:txBody>
        </p:sp>
      </p:grpSp>
      <p:grpSp>
        <p:nvGrpSpPr>
          <p:cNvPr id="159" name="成组"/>
          <p:cNvGrpSpPr/>
          <p:nvPr/>
        </p:nvGrpSpPr>
        <p:grpSpPr>
          <a:xfrm>
            <a:off x="130965" y="1225744"/>
            <a:ext cx="3499496" cy="1758608"/>
            <a:chOff x="0" y="0"/>
            <a:chExt cx="3499494" cy="1758607"/>
          </a:xfrm>
        </p:grpSpPr>
        <p:sp>
          <p:nvSpPr>
            <p:cNvPr id="157" name="矩形"/>
            <p:cNvSpPr/>
            <p:nvPr/>
          </p:nvSpPr>
          <p:spPr>
            <a:xfrm>
              <a:off x="0" y="0"/>
              <a:ext cx="3499496" cy="1758608"/>
            </a:xfrm>
            <a:prstGeom prst="rect">
              <a:avLst/>
            </a:prstGeom>
            <a:solidFill>
              <a:srgbClr val="9DC3E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  <p:sp>
          <p:nvSpPr>
            <p:cNvPr id="158" name="1.单车周转率(特定时间窗口)：…"/>
            <p:cNvSpPr txBox="1"/>
            <p:nvPr/>
          </p:nvSpPr>
          <p:spPr>
            <a:xfrm>
              <a:off x="0" y="87322"/>
              <a:ext cx="3465150" cy="15033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  <a:r>
                <a:t>1.单车周转率(特定时间窗口)：</a:t>
              </a:r>
            </a:p>
            <a:p>
              <a:pPr>
                <a:defRPr sz="2100">
                  <a:latin typeface="Cambria Math"/>
                  <a:ea typeface="Cambria Math"/>
                  <a:cs typeface="Cambria Math"/>
                  <a:sym typeface="Cambria Math"/>
                </a:defRPr>
              </a:pPr>
              <a14:m>
                <m:oMath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u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o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v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R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21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num>
                    <m:den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den>
                  </m:f>
                </m:oMath>
              </a14:m>
              <a:r>
                <a:rPr sz="1800">
                  <a:latin typeface="SimSun"/>
                  <a:ea typeface="SimSun"/>
                  <a:cs typeface="SimSun"/>
                  <a:sym typeface="SimSun"/>
                </a:rPr>
                <a:t>*分母为</a:t>
              </a:r>
              <a:r>
                <a:rPr sz="1800">
                  <a:solidFill>
                    <a:srgbClr val="FF2600"/>
                  </a:solidFill>
                  <a:latin typeface="SimSun"/>
                  <a:ea typeface="SimSun"/>
                  <a:cs typeface="SimSun"/>
                  <a:sym typeface="SimSun"/>
                </a:rPr>
                <a:t>不重复</a:t>
              </a:r>
              <a:r>
                <a:rPr sz="1800">
                  <a:latin typeface="SimSun"/>
                  <a:ea typeface="SimSun"/>
                  <a:cs typeface="SimSun"/>
                  <a:sym typeface="SimSun"/>
                </a:rPr>
                <a:t>单车总数</a:t>
              </a:r>
              <a:endParaRPr sz="1981"/>
            </a:p>
          </p:txBody>
        </p:sp>
      </p:grpSp>
      <p:sp>
        <p:nvSpPr>
          <p:cNvPr id="160" name="a.按单车ID汇总统计"/>
          <p:cNvSpPr txBox="1"/>
          <p:nvPr/>
        </p:nvSpPr>
        <p:spPr>
          <a:xfrm>
            <a:off x="89466" y="662664"/>
            <a:ext cx="2796736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a.按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单车ID</a:t>
            </a:r>
            <a:r>
              <a:t>汇总统计</a:t>
            </a:r>
          </a:p>
        </p:txBody>
      </p:sp>
      <p:sp>
        <p:nvSpPr>
          <p:cNvPr id="161" name="b.按用户ID汇总统计"/>
          <p:cNvSpPr txBox="1"/>
          <p:nvPr/>
        </p:nvSpPr>
        <p:spPr>
          <a:xfrm>
            <a:off x="3827590" y="3056109"/>
            <a:ext cx="257235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/>
            </a:pPr>
            <a:r>
              <a:t>b.按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用户ID</a:t>
            </a:r>
            <a:r>
              <a:t>汇总统计</a:t>
            </a:r>
          </a:p>
        </p:txBody>
      </p:sp>
      <p:pic>
        <p:nvPicPr>
          <p:cNvPr id="162" name="已粘贴的影片.png" descr="已粘贴的影片.png"/>
          <p:cNvPicPr>
            <a:picLocks noChangeAspect="1"/>
          </p:cNvPicPr>
          <p:nvPr/>
        </p:nvPicPr>
        <p:blipFill>
          <a:blip r:embed="rId6">
            <a:extLst/>
          </a:blip>
          <a:srcRect l="5739" t="7125" r="8792" b="0"/>
          <a:stretch>
            <a:fillRect/>
          </a:stretch>
        </p:blipFill>
        <p:spPr>
          <a:xfrm>
            <a:off x="161913" y="4082063"/>
            <a:ext cx="3411048" cy="1878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已粘贴的影片.png" descr="已粘贴的影片.png"/>
          <p:cNvPicPr>
            <a:picLocks noChangeAspect="1"/>
          </p:cNvPicPr>
          <p:nvPr/>
        </p:nvPicPr>
        <p:blipFill>
          <a:blip r:embed="rId6">
            <a:extLst/>
          </a:blip>
          <a:srcRect l="6657" t="6941" r="8837" b="231"/>
          <a:stretch>
            <a:fillRect/>
          </a:stretch>
        </p:blipFill>
        <p:spPr>
          <a:xfrm>
            <a:off x="256227" y="4755298"/>
            <a:ext cx="3374072" cy="18782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" name="成组"/>
          <p:cNvGrpSpPr/>
          <p:nvPr/>
        </p:nvGrpSpPr>
        <p:grpSpPr>
          <a:xfrm>
            <a:off x="3827589" y="3509314"/>
            <a:ext cx="3868494" cy="1013123"/>
            <a:chOff x="0" y="0"/>
            <a:chExt cx="3868492" cy="1013122"/>
          </a:xfrm>
        </p:grpSpPr>
        <p:sp>
          <p:nvSpPr>
            <p:cNvPr id="164" name="矩形"/>
            <p:cNvSpPr/>
            <p:nvPr/>
          </p:nvSpPr>
          <p:spPr>
            <a:xfrm>
              <a:off x="0" y="0"/>
              <a:ext cx="3868493" cy="1010103"/>
            </a:xfrm>
            <a:prstGeom prst="rect">
              <a:avLst/>
            </a:prstGeom>
            <a:solidFill>
              <a:srgbClr val="C2D6E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  <p:sp>
          <p:nvSpPr>
            <p:cNvPr id="165" name="计算用户骑行间隔。并汇总至超级用户以计算整体用户累计分布（CDF）曲线。"/>
            <p:cNvSpPr txBox="1"/>
            <p:nvPr/>
          </p:nvSpPr>
          <p:spPr>
            <a:xfrm>
              <a:off x="28459" y="7286"/>
              <a:ext cx="3811574" cy="1005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2400">
                  <a:latin typeface="SimSun"/>
                  <a:ea typeface="SimSun"/>
                  <a:cs typeface="SimSun"/>
                  <a:sym typeface="SimSun"/>
                </a:defRPr>
              </a:pPr>
              <a:r>
                <a:t>计算用户</a:t>
              </a:r>
              <a:r>
                <a:rPr>
                  <a:solidFill>
                    <a:srgbClr val="FF2600"/>
                  </a:solidFill>
                </a:rPr>
                <a:t>骑行间隔</a:t>
              </a:r>
              <a:r>
                <a:t>。并汇总至超级用户以计算整体用户</a:t>
              </a:r>
              <a:r>
                <a:rPr>
                  <a:solidFill>
                    <a:srgbClr val="FF2600"/>
                  </a:solidFill>
                </a:rPr>
                <a:t>累计分布（CDF）曲线</a:t>
              </a:r>
              <a:r>
                <a:t>。</a:t>
              </a:r>
            </a:p>
          </p:txBody>
        </p:sp>
      </p:grpSp>
      <p:pic>
        <p:nvPicPr>
          <p:cNvPr id="167" name="已粘贴的影片.png" descr="已粘贴的影片.png"/>
          <p:cNvPicPr>
            <a:picLocks noChangeAspect="1"/>
          </p:cNvPicPr>
          <p:nvPr/>
        </p:nvPicPr>
        <p:blipFill>
          <a:blip r:embed="rId7">
            <a:extLst/>
          </a:blip>
          <a:srcRect l="3692" t="6038" r="3692" b="0"/>
          <a:stretch>
            <a:fillRect/>
          </a:stretch>
        </p:blipFill>
        <p:spPr>
          <a:xfrm>
            <a:off x="3877278" y="4543966"/>
            <a:ext cx="2650621" cy="2016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组合 3"/>
          <p:cNvGrpSpPr/>
          <p:nvPr/>
        </p:nvGrpSpPr>
        <p:grpSpPr>
          <a:xfrm>
            <a:off x="-12702" y="-276"/>
            <a:ext cx="12217405" cy="533958"/>
            <a:chOff x="-1" y="0"/>
            <a:chExt cx="12217403" cy="533956"/>
          </a:xfrm>
        </p:grpSpPr>
        <p:grpSp>
          <p:nvGrpSpPr>
            <p:cNvPr id="171" name="矩形 4"/>
            <p:cNvGrpSpPr/>
            <p:nvPr/>
          </p:nvGrpSpPr>
          <p:grpSpPr>
            <a:xfrm>
              <a:off x="-2" y="-1"/>
              <a:ext cx="12204692" cy="496710"/>
              <a:chOff x="0" y="0"/>
              <a:chExt cx="12204691" cy="496708"/>
            </a:xfrm>
          </p:grpSpPr>
          <p:sp>
            <p:nvSpPr>
              <p:cNvPr id="169" name="矩形"/>
              <p:cNvSpPr/>
              <p:nvPr/>
            </p:nvSpPr>
            <p:spPr>
              <a:xfrm>
                <a:off x="-1" y="0"/>
                <a:ext cx="12204692" cy="496709"/>
              </a:xfrm>
              <a:prstGeom prst="rect">
                <a:avLst/>
              </a:prstGeom>
              <a:solidFill>
                <a:srgbClr val="087DC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SimSun"/>
                    <a:ea typeface="SimSun"/>
                    <a:cs typeface="SimSun"/>
                    <a:sym typeface="SimSun"/>
                  </a:defRPr>
                </a:pPr>
              </a:p>
            </p:txBody>
          </p:sp>
          <p:sp>
            <p:nvSpPr>
              <p:cNvPr id="170" name="3 .2 数据分析框架-时间时距模式分析"/>
              <p:cNvSpPr txBox="1"/>
              <p:nvPr/>
            </p:nvSpPr>
            <p:spPr>
              <a:xfrm>
                <a:off x="45766" y="74141"/>
                <a:ext cx="12113158" cy="3484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3 .2</a:t>
                </a:r>
                <a:r>
                  <a:rPr>
                    <a:latin typeface="SimSun"/>
                    <a:ea typeface="SimSun"/>
                    <a:cs typeface="SimSun"/>
                    <a:sym typeface="SimSun"/>
                  </a:rPr>
                  <a:t> 数据分析框架-空间通勤模式分析框架</a:t>
                </a:r>
              </a:p>
            </p:txBody>
          </p:sp>
        </p:grpSp>
        <p:pic>
          <p:nvPicPr>
            <p:cNvPr id="172" name="Picture 2" descr="Picture 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2191" y="68295"/>
              <a:ext cx="2297355" cy="3601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Picture 4" descr="Picture 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487049" y="68295"/>
              <a:ext cx="2550873" cy="27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矩形 7"/>
            <p:cNvSpPr/>
            <p:nvPr/>
          </p:nvSpPr>
          <p:spPr>
            <a:xfrm>
              <a:off x="12712" y="496703"/>
              <a:ext cx="12204690" cy="37254"/>
            </a:xfrm>
            <a:prstGeom prst="rect">
              <a:avLst/>
            </a:prstGeom>
            <a:solidFill>
              <a:srgbClr val="084A9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SimSun"/>
                  <a:ea typeface="SimSun"/>
                  <a:cs typeface="SimSun"/>
                  <a:sym typeface="SimSun"/>
                </a:defRPr>
              </a:pPr>
            </a:p>
          </p:txBody>
        </p:sp>
      </p:grpSp>
      <p:sp>
        <p:nvSpPr>
          <p:cNvPr id="176" name="矩形"/>
          <p:cNvSpPr/>
          <p:nvPr/>
        </p:nvSpPr>
        <p:spPr>
          <a:xfrm>
            <a:off x="3802069" y="602590"/>
            <a:ext cx="3919534" cy="2165687"/>
          </a:xfrm>
          <a:prstGeom prst="rect">
            <a:avLst/>
          </a:pr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77" name="矩形 8"/>
          <p:cNvSpPr/>
          <p:nvPr/>
        </p:nvSpPr>
        <p:spPr>
          <a:xfrm>
            <a:off x="73042" y="637264"/>
            <a:ext cx="3615341" cy="6112755"/>
          </a:xfrm>
          <a:prstGeom prst="rect">
            <a:avLst/>
          </a:prstGeom>
          <a:solidFill>
            <a:srgbClr val="BDD7EE">
              <a:alpha val="64572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2400"/>
            </a:pPr>
          </a:p>
        </p:txBody>
      </p:sp>
      <p:sp>
        <p:nvSpPr>
          <p:cNvPr id="178" name="矩形 7"/>
          <p:cNvSpPr/>
          <p:nvPr/>
        </p:nvSpPr>
        <p:spPr>
          <a:xfrm>
            <a:off x="3802069" y="2837185"/>
            <a:ext cx="3919533" cy="3878159"/>
          </a:xfrm>
          <a:prstGeom prst="rect">
            <a:avLst/>
          </a:prstGeom>
          <a:solidFill>
            <a:srgbClr val="9DC3E6">
              <a:alpha val="81847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2400"/>
            </a:pPr>
          </a:p>
        </p:txBody>
      </p:sp>
      <p:sp>
        <p:nvSpPr>
          <p:cNvPr id="179" name="矩形 6"/>
          <p:cNvSpPr/>
          <p:nvPr/>
        </p:nvSpPr>
        <p:spPr>
          <a:xfrm>
            <a:off x="7835289" y="602591"/>
            <a:ext cx="4298291" cy="6112753"/>
          </a:xfrm>
          <a:prstGeom prst="rect">
            <a:avLst/>
          </a:prstGeom>
          <a:solidFill>
            <a:srgbClr val="2E75B6">
              <a:alpha val="41643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2400"/>
            </a:pPr>
          </a:p>
        </p:txBody>
      </p:sp>
      <p:sp>
        <p:nvSpPr>
          <p:cNvPr id="180" name="a.按单车ID汇总统计"/>
          <p:cNvSpPr txBox="1"/>
          <p:nvPr/>
        </p:nvSpPr>
        <p:spPr>
          <a:xfrm>
            <a:off x="102166" y="637264"/>
            <a:ext cx="2796736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a.轨迹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覆盖状况</a:t>
            </a:r>
            <a:r>
              <a:t>分析</a:t>
            </a:r>
          </a:p>
        </p:txBody>
      </p:sp>
      <p:sp>
        <p:nvSpPr>
          <p:cNvPr id="181" name="b.按用户ID汇总统计"/>
          <p:cNvSpPr txBox="1"/>
          <p:nvPr/>
        </p:nvSpPr>
        <p:spPr>
          <a:xfrm>
            <a:off x="3827590" y="2840209"/>
            <a:ext cx="2572352" cy="47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200"/>
            </a:pPr>
            <a:r>
              <a:t>b.轨迹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终点模式</a:t>
            </a:r>
            <a:r>
              <a:t>分析</a:t>
            </a:r>
          </a:p>
        </p:txBody>
      </p:sp>
      <p:sp>
        <p:nvSpPr>
          <p:cNvPr id="182" name="c.按时间戳汇总统计"/>
          <p:cNvSpPr txBox="1"/>
          <p:nvPr/>
        </p:nvSpPr>
        <p:spPr>
          <a:xfrm>
            <a:off x="7887117" y="638745"/>
            <a:ext cx="3084420" cy="510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c.借还车</a:t>
            </a:r>
            <a:r>
              <a:rPr>
                <a:solidFill>
                  <a:schemeClr val="accent6">
                    <a:lumOff val="-9568"/>
                  </a:schemeClr>
                </a:solidFill>
              </a:rPr>
              <a:t>潮汐分布</a:t>
            </a:r>
            <a:r>
              <a:t>分析</a:t>
            </a:r>
          </a:p>
        </p:txBody>
      </p:sp>
      <p:sp>
        <p:nvSpPr>
          <p:cNvPr id="183" name="矩形"/>
          <p:cNvSpPr/>
          <p:nvPr/>
        </p:nvSpPr>
        <p:spPr>
          <a:xfrm>
            <a:off x="3878117" y="3290607"/>
            <a:ext cx="3767438" cy="736721"/>
          </a:xfrm>
          <a:prstGeom prst="rect">
            <a:avLst/>
          </a:prstGeom>
          <a:solidFill>
            <a:srgbClr val="D8E5F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1.轨迹终点</a:t>
            </a:r>
            <a:r>
              <a:rPr>
                <a:solidFill>
                  <a:srgbClr val="FF2600"/>
                </a:solidFill>
              </a:rPr>
              <a:t>最邻近POI匹配</a:t>
            </a:r>
          </a:p>
        </p:txBody>
      </p:sp>
      <p:sp>
        <p:nvSpPr>
          <p:cNvPr id="184" name="矩形"/>
          <p:cNvSpPr/>
          <p:nvPr/>
        </p:nvSpPr>
        <p:spPr>
          <a:xfrm>
            <a:off x="3878117" y="4148575"/>
            <a:ext cx="3760135" cy="874081"/>
          </a:xfrm>
          <a:prstGeom prst="rect">
            <a:avLst/>
          </a:prstGeom>
          <a:solidFill>
            <a:srgbClr val="D4E1EF">
              <a:alpha val="5331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2.基于匹配结果汇总统计目的地</a:t>
            </a:r>
            <a:r>
              <a:rPr>
                <a:solidFill>
                  <a:srgbClr val="FF2600"/>
                </a:solidFill>
              </a:rPr>
              <a:t>组成情况</a:t>
            </a:r>
            <a:r>
              <a:t>（各类型轨迹占比）</a:t>
            </a:r>
          </a:p>
        </p:txBody>
      </p:sp>
      <p:sp>
        <p:nvSpPr>
          <p:cNvPr id="185" name="矩形"/>
          <p:cNvSpPr/>
          <p:nvPr/>
        </p:nvSpPr>
        <p:spPr>
          <a:xfrm>
            <a:off x="3878117" y="5143903"/>
            <a:ext cx="3767438" cy="1497944"/>
          </a:xfrm>
          <a:prstGeom prst="rect">
            <a:avLst/>
          </a:prstGeom>
          <a:solidFill>
            <a:srgbClr val="377BC8">
              <a:alpha val="2052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3.可视化终点分布（热力图）</a:t>
            </a:r>
          </a:p>
        </p:txBody>
      </p:sp>
      <p:pic>
        <p:nvPicPr>
          <p:cNvPr id="186" name="热力图16.png" descr="热力图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64809" y="5619177"/>
            <a:ext cx="1456327" cy="977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热力图20.png" descr="热力图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0870" y="5619177"/>
            <a:ext cx="1456327" cy="964455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矩形"/>
          <p:cNvSpPr/>
          <p:nvPr/>
        </p:nvSpPr>
        <p:spPr>
          <a:xfrm>
            <a:off x="123704" y="1251385"/>
            <a:ext cx="3512851" cy="736721"/>
          </a:xfrm>
          <a:prstGeom prst="rect">
            <a:avLst/>
          </a:prstGeom>
          <a:solidFill>
            <a:srgbClr val="B5CDE8">
              <a:alpha val="48672"/>
            </a:srgbClr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1.计算轨迹</a:t>
            </a:r>
            <a:r>
              <a:rPr>
                <a:solidFill>
                  <a:srgbClr val="FF2600"/>
                </a:solidFill>
              </a:rPr>
              <a:t>线密度栅格</a:t>
            </a:r>
          </a:p>
        </p:txBody>
      </p:sp>
      <p:sp>
        <p:nvSpPr>
          <p:cNvPr id="189" name="矩形"/>
          <p:cNvSpPr/>
          <p:nvPr/>
        </p:nvSpPr>
        <p:spPr>
          <a:xfrm>
            <a:off x="124286" y="2091687"/>
            <a:ext cx="3512852" cy="736722"/>
          </a:xfrm>
          <a:prstGeom prst="rect">
            <a:avLst/>
          </a:prstGeom>
          <a:solidFill>
            <a:srgbClr val="EBEBEB">
              <a:alpha val="5354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1.1.线密度</a:t>
            </a:r>
            <a:r>
              <a:rPr>
                <a:solidFill>
                  <a:srgbClr val="FF2600"/>
                </a:solidFill>
              </a:rPr>
              <a:t>分级可视化并分析</a:t>
            </a:r>
          </a:p>
        </p:txBody>
      </p:sp>
      <p:sp>
        <p:nvSpPr>
          <p:cNvPr id="190" name="矩形"/>
          <p:cNvSpPr/>
          <p:nvPr/>
        </p:nvSpPr>
        <p:spPr>
          <a:xfrm>
            <a:off x="123704" y="2931990"/>
            <a:ext cx="3512851" cy="994020"/>
          </a:xfrm>
          <a:prstGeom prst="rect">
            <a:avLst/>
          </a:prstGeom>
          <a:solidFill>
            <a:srgbClr val="B5CDE8">
              <a:alpha val="4867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2.计算各级路网（同范围同分辨率）线密度栅格联合分析：</a:t>
            </a:r>
          </a:p>
        </p:txBody>
      </p:sp>
      <p:sp>
        <p:nvSpPr>
          <p:cNvPr id="191" name="矩形"/>
          <p:cNvSpPr/>
          <p:nvPr/>
        </p:nvSpPr>
        <p:spPr>
          <a:xfrm>
            <a:off x="124869" y="4868762"/>
            <a:ext cx="3511686" cy="736721"/>
          </a:xfrm>
          <a:prstGeom prst="rect">
            <a:avLst/>
          </a:prstGeom>
          <a:solidFill>
            <a:srgbClr val="EBEBEB">
              <a:alpha val="5354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2.2.计算 </a:t>
            </a:r>
            <a:r>
              <a:rPr>
                <a:solidFill>
                  <a:srgbClr val="FF2600"/>
                </a:solidFill>
              </a:rPr>
              <a:t>Jaccard 相似系数</a:t>
            </a:r>
          </a:p>
        </p:txBody>
      </p:sp>
      <p:sp>
        <p:nvSpPr>
          <p:cNvPr id="192" name="矩形"/>
          <p:cNvSpPr/>
          <p:nvPr/>
        </p:nvSpPr>
        <p:spPr>
          <a:xfrm>
            <a:off x="123569" y="5709065"/>
            <a:ext cx="3514286" cy="736721"/>
          </a:xfrm>
          <a:prstGeom prst="rect">
            <a:avLst/>
          </a:prstGeom>
          <a:solidFill>
            <a:srgbClr val="EBEBEB">
              <a:alpha val="5354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2.3.计算</a:t>
            </a:r>
            <a:r>
              <a:rPr>
                <a:solidFill>
                  <a:srgbClr val="FF2600"/>
                </a:solidFill>
              </a:rPr>
              <a:t>轨迹覆盖指标</a:t>
            </a:r>
          </a:p>
        </p:txBody>
      </p:sp>
      <p:sp>
        <p:nvSpPr>
          <p:cNvPr id="193" name="矩形"/>
          <p:cNvSpPr/>
          <p:nvPr/>
        </p:nvSpPr>
        <p:spPr>
          <a:xfrm>
            <a:off x="124869" y="4028459"/>
            <a:ext cx="3511686" cy="736722"/>
          </a:xfrm>
          <a:prstGeom prst="rect">
            <a:avLst/>
          </a:prstGeom>
          <a:solidFill>
            <a:srgbClr val="EBEBEB">
              <a:alpha val="5354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2.1.预处理：</a:t>
            </a:r>
            <a:r>
              <a:rPr>
                <a:solidFill>
                  <a:srgbClr val="FF2600"/>
                </a:solidFill>
              </a:rPr>
              <a:t>数学形态学操作</a:t>
            </a:r>
          </a:p>
        </p:txBody>
      </p:sp>
      <p:sp>
        <p:nvSpPr>
          <p:cNvPr id="194" name="矩形"/>
          <p:cNvSpPr/>
          <p:nvPr/>
        </p:nvSpPr>
        <p:spPr>
          <a:xfrm>
            <a:off x="7887117" y="1251385"/>
            <a:ext cx="4194636" cy="736721"/>
          </a:xfrm>
          <a:prstGeom prst="rect">
            <a:avLst/>
          </a:prstGeom>
          <a:solidFill>
            <a:srgbClr val="E2E8EF">
              <a:alpha val="8118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1.划分格网</a:t>
            </a:r>
            <a:r>
              <a:rPr>
                <a:solidFill>
                  <a:srgbClr val="FF2600"/>
                </a:solidFill>
              </a:rPr>
              <a:t>统计借、还车栅格</a:t>
            </a:r>
          </a:p>
        </p:txBody>
      </p:sp>
      <p:sp>
        <p:nvSpPr>
          <p:cNvPr id="195" name="矩形"/>
          <p:cNvSpPr/>
          <p:nvPr/>
        </p:nvSpPr>
        <p:spPr>
          <a:xfrm>
            <a:off x="7887117" y="2091687"/>
            <a:ext cx="4194636" cy="1213361"/>
          </a:xfrm>
          <a:prstGeom prst="rect">
            <a:avLst/>
          </a:prstGeom>
          <a:solidFill>
            <a:srgbClr val="E2E8EF">
              <a:alpha val="8118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2.根据借、还栅格计算</a:t>
            </a:r>
            <a:r>
              <a:rPr>
                <a:solidFill>
                  <a:srgbClr val="FF2600"/>
                </a:solidFill>
              </a:rPr>
              <a:t>潮汐指数栅格：</a:t>
            </a:r>
          </a:p>
        </p:txBody>
      </p:sp>
      <p:sp>
        <p:nvSpPr>
          <p:cNvPr id="196" name="方程"/>
          <p:cNvSpPr txBox="1"/>
          <p:nvPr/>
        </p:nvSpPr>
        <p:spPr>
          <a:xfrm>
            <a:off x="8624767" y="2701222"/>
            <a:ext cx="2214320" cy="49126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latinLnBrk="1"/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1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num>
                    <m:den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xmlns:a="http://schemas.openxmlformats.org/drawingml/2006/mai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</m:oMath>
              </m:oMathPara>
            </a14:m>
          </a:p>
        </p:txBody>
      </p:sp>
      <p:sp>
        <p:nvSpPr>
          <p:cNvPr id="197" name="矩形"/>
          <p:cNvSpPr/>
          <p:nvPr/>
        </p:nvSpPr>
        <p:spPr>
          <a:xfrm>
            <a:off x="7887117" y="3408629"/>
            <a:ext cx="4194636" cy="736721"/>
          </a:xfrm>
          <a:prstGeom prst="rect">
            <a:avLst/>
          </a:prstGeom>
          <a:solidFill>
            <a:srgbClr val="E2E8EF">
              <a:alpha val="8118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3.提取潮汐点</a:t>
            </a:r>
            <a:r>
              <a:rPr>
                <a:solidFill>
                  <a:srgbClr val="FF2600"/>
                </a:solidFill>
              </a:rPr>
              <a:t>（潮汐指数不为0）</a:t>
            </a:r>
          </a:p>
        </p:txBody>
      </p:sp>
      <p:sp>
        <p:nvSpPr>
          <p:cNvPr id="198" name="矩形"/>
          <p:cNvSpPr/>
          <p:nvPr/>
        </p:nvSpPr>
        <p:spPr>
          <a:xfrm>
            <a:off x="7879813" y="4248931"/>
            <a:ext cx="4209243" cy="2381624"/>
          </a:xfrm>
          <a:prstGeom prst="rect">
            <a:avLst/>
          </a:prstGeom>
          <a:solidFill>
            <a:srgbClr val="E2E8EF">
              <a:alpha val="8118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t>4.进行</a:t>
            </a:r>
            <a:r>
              <a:rPr>
                <a:solidFill>
                  <a:srgbClr val="FF2600"/>
                </a:solidFill>
              </a:rPr>
              <a:t>核密度分析</a:t>
            </a:r>
            <a:r>
              <a:t>及对应的</a:t>
            </a:r>
            <a:r>
              <a:rPr>
                <a:solidFill>
                  <a:srgbClr val="FF2600"/>
                </a:solidFill>
              </a:rPr>
              <a:t>可视化分析</a:t>
            </a:r>
            <a:r>
              <a:t>：</a:t>
            </a:r>
          </a:p>
        </p:txBody>
      </p:sp>
      <p:pic>
        <p:nvPicPr>
          <p:cNvPr id="199" name="m16.jpg" descr="m16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97864" y="4759789"/>
            <a:ext cx="2062925" cy="13599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me16.jpg" descr="me16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60598" y="5193455"/>
            <a:ext cx="2062925" cy="1398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